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1" r:id="rId1"/>
  </p:sldMasterIdLst>
  <p:notesMasterIdLst>
    <p:notesMasterId r:id="rId202"/>
  </p:notesMasterIdLst>
  <p:handoutMasterIdLst>
    <p:handoutMasterId r:id="rId203"/>
  </p:handoutMasterIdLst>
  <p:sldIdLst>
    <p:sldId id="267" r:id="rId2"/>
    <p:sldId id="271" r:id="rId3"/>
    <p:sldId id="290" r:id="rId4"/>
    <p:sldId id="802" r:id="rId5"/>
    <p:sldId id="803" r:id="rId6"/>
    <p:sldId id="291" r:id="rId7"/>
    <p:sldId id="292" r:id="rId8"/>
    <p:sldId id="570" r:id="rId9"/>
    <p:sldId id="804" r:id="rId10"/>
    <p:sldId id="590" r:id="rId11"/>
    <p:sldId id="596" r:id="rId12"/>
    <p:sldId id="597" r:id="rId13"/>
    <p:sldId id="598" r:id="rId14"/>
    <p:sldId id="599" r:id="rId15"/>
    <p:sldId id="600" r:id="rId16"/>
    <p:sldId id="601" r:id="rId17"/>
    <p:sldId id="602" r:id="rId18"/>
    <p:sldId id="603" r:id="rId19"/>
    <p:sldId id="604" r:id="rId20"/>
    <p:sldId id="605" r:id="rId21"/>
    <p:sldId id="606" r:id="rId22"/>
    <p:sldId id="607" r:id="rId23"/>
    <p:sldId id="608" r:id="rId24"/>
    <p:sldId id="609" r:id="rId25"/>
    <p:sldId id="610" r:id="rId26"/>
    <p:sldId id="611" r:id="rId27"/>
    <p:sldId id="612" r:id="rId28"/>
    <p:sldId id="613" r:id="rId29"/>
    <p:sldId id="614" r:id="rId30"/>
    <p:sldId id="615" r:id="rId31"/>
    <p:sldId id="616" r:id="rId32"/>
    <p:sldId id="617" r:id="rId33"/>
    <p:sldId id="618" r:id="rId34"/>
    <p:sldId id="619" r:id="rId35"/>
    <p:sldId id="620" r:id="rId36"/>
    <p:sldId id="621" r:id="rId37"/>
    <p:sldId id="622" r:id="rId38"/>
    <p:sldId id="623" r:id="rId39"/>
    <p:sldId id="624" r:id="rId40"/>
    <p:sldId id="625" r:id="rId41"/>
    <p:sldId id="626" r:id="rId42"/>
    <p:sldId id="627" r:id="rId43"/>
    <p:sldId id="628" r:id="rId44"/>
    <p:sldId id="629" r:id="rId45"/>
    <p:sldId id="630" r:id="rId46"/>
    <p:sldId id="631" r:id="rId47"/>
    <p:sldId id="632" r:id="rId48"/>
    <p:sldId id="633" r:id="rId49"/>
    <p:sldId id="634" r:id="rId50"/>
    <p:sldId id="635" r:id="rId51"/>
    <p:sldId id="636" r:id="rId52"/>
    <p:sldId id="637" r:id="rId53"/>
    <p:sldId id="638" r:id="rId54"/>
    <p:sldId id="639" r:id="rId55"/>
    <p:sldId id="640" r:id="rId56"/>
    <p:sldId id="641" r:id="rId57"/>
    <p:sldId id="642" r:id="rId58"/>
    <p:sldId id="643" r:id="rId59"/>
    <p:sldId id="644" r:id="rId60"/>
    <p:sldId id="645" r:id="rId61"/>
    <p:sldId id="646" r:id="rId62"/>
    <p:sldId id="647" r:id="rId63"/>
    <p:sldId id="648" r:id="rId64"/>
    <p:sldId id="649" r:id="rId65"/>
    <p:sldId id="650" r:id="rId66"/>
    <p:sldId id="651" r:id="rId67"/>
    <p:sldId id="652" r:id="rId68"/>
    <p:sldId id="653" r:id="rId69"/>
    <p:sldId id="654" r:id="rId70"/>
    <p:sldId id="655" r:id="rId71"/>
    <p:sldId id="656" r:id="rId72"/>
    <p:sldId id="366" r:id="rId73"/>
    <p:sldId id="665" r:id="rId74"/>
    <p:sldId id="732" r:id="rId75"/>
    <p:sldId id="731" r:id="rId76"/>
    <p:sldId id="730" r:id="rId77"/>
    <p:sldId id="729" r:id="rId78"/>
    <p:sldId id="728" r:id="rId79"/>
    <p:sldId id="727" r:id="rId80"/>
    <p:sldId id="726" r:id="rId81"/>
    <p:sldId id="725" r:id="rId82"/>
    <p:sldId id="724" r:id="rId83"/>
    <p:sldId id="723" r:id="rId84"/>
    <p:sldId id="722" r:id="rId85"/>
    <p:sldId id="721" r:id="rId86"/>
    <p:sldId id="720" r:id="rId87"/>
    <p:sldId id="719" r:id="rId88"/>
    <p:sldId id="718" r:id="rId89"/>
    <p:sldId id="717" r:id="rId90"/>
    <p:sldId id="716" r:id="rId91"/>
    <p:sldId id="715" r:id="rId92"/>
    <p:sldId id="714" r:id="rId93"/>
    <p:sldId id="713" r:id="rId94"/>
    <p:sldId id="712" r:id="rId95"/>
    <p:sldId id="711" r:id="rId96"/>
    <p:sldId id="710" r:id="rId97"/>
    <p:sldId id="709" r:id="rId98"/>
    <p:sldId id="708" r:id="rId99"/>
    <p:sldId id="707" r:id="rId100"/>
    <p:sldId id="706" r:id="rId101"/>
    <p:sldId id="705" r:id="rId102"/>
    <p:sldId id="704" r:id="rId103"/>
    <p:sldId id="703" r:id="rId104"/>
    <p:sldId id="702" r:id="rId105"/>
    <p:sldId id="701" r:id="rId106"/>
    <p:sldId id="700" r:id="rId107"/>
    <p:sldId id="699" r:id="rId108"/>
    <p:sldId id="698" r:id="rId109"/>
    <p:sldId id="697" r:id="rId110"/>
    <p:sldId id="696" r:id="rId111"/>
    <p:sldId id="695" r:id="rId112"/>
    <p:sldId id="694" r:id="rId113"/>
    <p:sldId id="693" r:id="rId114"/>
    <p:sldId id="692" r:id="rId115"/>
    <p:sldId id="689" r:id="rId116"/>
    <p:sldId id="688" r:id="rId117"/>
    <p:sldId id="687" r:id="rId118"/>
    <p:sldId id="686" r:id="rId119"/>
    <p:sldId id="685" r:id="rId120"/>
    <p:sldId id="684" r:id="rId121"/>
    <p:sldId id="681" r:id="rId122"/>
    <p:sldId id="691" r:id="rId123"/>
    <p:sldId id="680" r:id="rId124"/>
    <p:sldId id="679" r:id="rId125"/>
    <p:sldId id="678" r:id="rId126"/>
    <p:sldId id="677" r:id="rId127"/>
    <p:sldId id="676" r:id="rId128"/>
    <p:sldId id="675" r:id="rId129"/>
    <p:sldId id="674" r:id="rId130"/>
    <p:sldId id="673" r:id="rId131"/>
    <p:sldId id="670" r:id="rId132"/>
    <p:sldId id="690" r:id="rId133"/>
    <p:sldId id="669" r:id="rId134"/>
    <p:sldId id="668" r:id="rId135"/>
    <p:sldId id="667" r:id="rId136"/>
    <p:sldId id="666" r:id="rId137"/>
    <p:sldId id="662" r:id="rId138"/>
    <p:sldId id="432" r:id="rId139"/>
    <p:sldId id="756" r:id="rId140"/>
    <p:sldId id="773" r:id="rId141"/>
    <p:sldId id="772" r:id="rId142"/>
    <p:sldId id="771" r:id="rId143"/>
    <p:sldId id="770" r:id="rId144"/>
    <p:sldId id="769" r:id="rId145"/>
    <p:sldId id="768" r:id="rId146"/>
    <p:sldId id="767" r:id="rId147"/>
    <p:sldId id="766" r:id="rId148"/>
    <p:sldId id="765" r:id="rId149"/>
    <p:sldId id="764" r:id="rId150"/>
    <p:sldId id="763" r:id="rId151"/>
    <p:sldId id="762" r:id="rId152"/>
    <p:sldId id="761" r:id="rId153"/>
    <p:sldId id="760" r:id="rId154"/>
    <p:sldId id="759" r:id="rId155"/>
    <p:sldId id="758" r:id="rId156"/>
    <p:sldId id="757" r:id="rId157"/>
    <p:sldId id="754" r:id="rId158"/>
    <p:sldId id="755" r:id="rId159"/>
    <p:sldId id="753" r:id="rId160"/>
    <p:sldId id="752" r:id="rId161"/>
    <p:sldId id="751" r:id="rId162"/>
    <p:sldId id="750" r:id="rId163"/>
    <p:sldId id="749" r:id="rId164"/>
    <p:sldId id="748" r:id="rId165"/>
    <p:sldId id="747" r:id="rId166"/>
    <p:sldId id="746" r:id="rId167"/>
    <p:sldId id="745" r:id="rId168"/>
    <p:sldId id="744" r:id="rId169"/>
    <p:sldId id="743" r:id="rId170"/>
    <p:sldId id="742" r:id="rId171"/>
    <p:sldId id="741" r:id="rId172"/>
    <p:sldId id="740" r:id="rId173"/>
    <p:sldId id="739" r:id="rId174"/>
    <p:sldId id="738" r:id="rId175"/>
    <p:sldId id="737" r:id="rId176"/>
    <p:sldId id="736" r:id="rId177"/>
    <p:sldId id="735" r:id="rId178"/>
    <p:sldId id="734" r:id="rId179"/>
    <p:sldId id="472" r:id="rId180"/>
    <p:sldId id="774" r:id="rId181"/>
    <p:sldId id="776" r:id="rId182"/>
    <p:sldId id="777" r:id="rId183"/>
    <p:sldId id="778" r:id="rId184"/>
    <p:sldId id="779" r:id="rId185"/>
    <p:sldId id="780" r:id="rId186"/>
    <p:sldId id="781" r:id="rId187"/>
    <p:sldId id="782" r:id="rId188"/>
    <p:sldId id="783" r:id="rId189"/>
    <p:sldId id="784" r:id="rId190"/>
    <p:sldId id="785" r:id="rId191"/>
    <p:sldId id="786" r:id="rId192"/>
    <p:sldId id="787" r:id="rId193"/>
    <p:sldId id="788" r:id="rId194"/>
    <p:sldId id="789" r:id="rId195"/>
    <p:sldId id="790" r:id="rId196"/>
    <p:sldId id="791" r:id="rId197"/>
    <p:sldId id="792" r:id="rId198"/>
    <p:sldId id="793" r:id="rId199"/>
    <p:sldId id="775" r:id="rId200"/>
    <p:sldId id="494" r:id="rId20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elson, Matthew J [CCE E]" initials="NMJ[E" lastIdx="1" clrIdx="0">
    <p:extLst>
      <p:ext uri="{19B8F6BF-5375-455C-9EA6-DF929625EA0E}">
        <p15:presenceInfo xmlns:p15="http://schemas.microsoft.com/office/powerpoint/2012/main" userId="Nelson, Matthew J [CCE E]" providerId="None"/>
      </p:ext>
    </p:extLst>
  </p:cmAuthor>
  <p:cmAuthor id="2" name="matthew Nelson" initials="mN" lastIdx="1" clrIdx="1">
    <p:extLst>
      <p:ext uri="{19B8F6BF-5375-455C-9EA6-DF929625EA0E}">
        <p15:presenceInfo xmlns:p15="http://schemas.microsoft.com/office/powerpoint/2012/main" userId="edj4XCjYmsubzIpR1zO7h/a131U5IfdgbRC/OFD0UwQ=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102E"/>
    <a:srgbClr val="525252"/>
    <a:srgbClr val="F8F8F8"/>
    <a:srgbClr val="ACA39A"/>
    <a:srgbClr val="F1BE48"/>
    <a:srgbClr val="6E6259"/>
    <a:srgbClr val="010000"/>
    <a:srgbClr val="7A6E67"/>
    <a:srgbClr val="F2BF49"/>
    <a:srgbClr val="ADA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56" autoAdjust="0"/>
    <p:restoredTop sz="95226" autoAdjust="0"/>
  </p:normalViewPr>
  <p:slideViewPr>
    <p:cSldViewPr>
      <p:cViewPr varScale="1">
        <p:scale>
          <a:sx n="65" d="100"/>
          <a:sy n="65" d="100"/>
        </p:scale>
        <p:origin x="84" y="1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737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421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viewProps" Target="view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theme" Target="theme/theme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handoutMaster" Target="handoutMasters/handoutMaster1.xml"/><Relationship Id="rId208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commentAuthors" Target="commentAuthor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5A0C9-E830-1241-BEA3-6925DA004ECF}" type="datetimeFigureOut">
              <a:rPr lang="en-US" smtClean="0"/>
              <a:pPr/>
              <a:t>7/20/2022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84522-76EF-EF4D-8870-07F3436BA4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024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845082-6AF3-024B-A14D-C5AD8123919E}" type="datetimeFigureOut">
              <a:rPr lang="en-US" smtClean="0"/>
              <a:pPr/>
              <a:t>7/20/2022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6D18E-8B09-B24B-9169-4FC527B8D8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92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C3A4A-24B5-4A52-A181-2DEA92D03D8D}" type="slidenum">
              <a:rPr lang="en-CA" smtClean="0"/>
              <a:pPr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3731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164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811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D3F6A-AA5E-4994-BAE5-C45EC5D97F75}" type="datetimeFigureOut">
              <a:rPr lang="en-US" smtClean="0"/>
              <a:pPr/>
              <a:t>7/20/2022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A05AF-5FFD-4E60-8677-478608F6AC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68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0" y="6348431"/>
            <a:ext cx="9144000" cy="509569"/>
          </a:xfrm>
          <a:prstGeom prst="rect">
            <a:avLst/>
          </a:prstGeom>
          <a:solidFill>
            <a:srgbClr val="C8102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ISU LEFT white.eps"/>
          <p:cNvPicPr>
            <a:picLocks noChangeAspect="1"/>
          </p:cNvPicPr>
          <p:nvPr userDrawn="1"/>
        </p:nvPicPr>
        <p:blipFill>
          <a:blip r:embed="rId5"/>
          <a:srcRect b="38235"/>
          <a:stretch>
            <a:fillRect/>
          </a:stretch>
        </p:blipFill>
        <p:spPr bwMode="auto">
          <a:xfrm>
            <a:off x="381000" y="6503215"/>
            <a:ext cx="2396490" cy="197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Placeholder 4"/>
          <p:cNvSpPr txBox="1">
            <a:spLocks/>
          </p:cNvSpPr>
          <p:nvPr userDrawn="1"/>
        </p:nvSpPr>
        <p:spPr>
          <a:xfrm>
            <a:off x="4648200" y="6469856"/>
            <a:ext cx="4191000" cy="285750"/>
          </a:xfrm>
          <a:prstGeom prst="rect">
            <a:avLst/>
          </a:prstGeom>
        </p:spPr>
        <p:txBody>
          <a:bodyPr/>
          <a:lstStyle>
            <a:lvl1pPr marL="0" indent="0" algn="r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9pPr>
          </a:lstStyle>
          <a:p>
            <a:pPr eaLnBrk="1" hangingPunct="1"/>
            <a:r>
              <a:rPr lang="en-US" sz="1200" kern="0" dirty="0">
                <a:latin typeface="Univers 75 Black" charset="0"/>
                <a:ea typeface="Univers 75 Black" charset="0"/>
                <a:cs typeface="Univers 75 Black" charset="0"/>
              </a:rPr>
              <a:t>Civil, Construction, and Environmental</a:t>
            </a:r>
            <a:r>
              <a:rPr lang="en-US" sz="1200" kern="0" baseline="0" dirty="0">
                <a:latin typeface="Univers 75 Black" charset="0"/>
                <a:ea typeface="Univers 75 Black" charset="0"/>
                <a:cs typeface="Univers 75 Black" charset="0"/>
              </a:rPr>
              <a:t> Engineering</a:t>
            </a:r>
            <a:endParaRPr lang="en-US" sz="1200" kern="0" dirty="0">
              <a:latin typeface="Univers 75 Black" charset="0"/>
              <a:ea typeface="Univers 75 Black" charset="0"/>
              <a:cs typeface="Univers 75 Black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" y="0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DISTRIBUTION A: Approved for public release; distribution unlimited (AFRL-2022-3309)</a:t>
            </a:r>
          </a:p>
        </p:txBody>
      </p:sp>
    </p:spTree>
    <p:extLst>
      <p:ext uri="{BB962C8B-B14F-4D97-AF65-F5344CB8AC3E}">
        <p14:creationId xmlns:p14="http://schemas.microsoft.com/office/powerpoint/2010/main" val="340084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5" r:id="rId2"/>
    <p:sldLayoutId id="214748367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emf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emf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emf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emf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emf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emf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emf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emf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emf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emf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emf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emf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emf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emf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emf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emf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emf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emf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emf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emf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emf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emf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emf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emf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emf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emf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emf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emf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emf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emf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emf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emf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emf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42251" y="685800"/>
            <a:ext cx="9101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 cap="small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err="1"/>
              <a:t>dropbear</a:t>
            </a:r>
            <a:r>
              <a:rPr lang="en-US" dirty="0"/>
              <a:t> dataset overview</a:t>
            </a:r>
          </a:p>
        </p:txBody>
      </p:sp>
      <p:pic>
        <p:nvPicPr>
          <p:cNvPr id="2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21425" y="3722452"/>
            <a:ext cx="4343400" cy="57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D6A849-D87A-466B-B231-D29358DFD24D}"/>
              </a:ext>
            </a:extLst>
          </p:cNvPr>
          <p:cNvSpPr txBox="1"/>
          <p:nvPr/>
        </p:nvSpPr>
        <p:spPr>
          <a:xfrm>
            <a:off x="592625" y="2081015"/>
            <a:ext cx="80010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Matthew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Nelson</a:t>
            </a:r>
            <a:r>
              <a:rPr lang="en-US" sz="2000" b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Simon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Laflamme</a:t>
            </a:r>
            <a:r>
              <a:rPr lang="en-US" sz="2000" b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Adriane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Moura</a:t>
            </a:r>
            <a:r>
              <a:rPr lang="en-US" sz="2000" b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Jacob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Dodson</a:t>
            </a:r>
            <a:r>
              <a:rPr lang="en-US" sz="2000" b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ctr">
              <a:buAutoNum type="alphaLcParenBoth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Civil, Construction, and Environmental Engineering</a:t>
            </a:r>
          </a:p>
          <a:p>
            <a:pPr marL="342900" indent="-342900" algn="ctr">
              <a:buAutoNum type="alphaLcParenBoth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 Research Associates, Inc., Emerald Coast Division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Air Force Research Laboratory, Munitions Directorate,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Fuzes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Branch, Eglin Air Force Base, FL, USA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B4558E-74D1-4EC7-8B54-C5DE361AD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03237" y="4467300"/>
            <a:ext cx="3293575" cy="16009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BBFDF4-5561-4E4D-8F01-3956E1E2C3D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4473051"/>
            <a:ext cx="2361394" cy="160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86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33"/>
    </mc:Choice>
    <mc:Fallback xmlns="">
      <p:transition spd="slow" advTm="1813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1 – test 1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(47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4570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0.01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6475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969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test 28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455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08943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test 29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668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792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test 30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271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1078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test 31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(100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731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5385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test 32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(100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896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5398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test 33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(100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2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483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8345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test 34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(100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2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437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7417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test 35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(100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470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7100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test 36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(150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53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3855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test 37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(150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361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25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1 – test 2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(47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4570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0.01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36078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test 38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(150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2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041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3234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test 39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(150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186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9573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test 40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(150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6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91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6358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6561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test 41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(200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9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56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0487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test 42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(200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7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54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31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437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test 43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(200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407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2860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458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test 44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(200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860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99635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test 45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(200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2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057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8962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2498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test 46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689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43461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test 47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2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336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748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1 – test 3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(47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2890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0232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test 48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9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33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2860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31060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test 49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1675 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4220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test 50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1967 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70046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test 51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1765 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09637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test 52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1742 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9456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test 53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1563 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544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82942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test 54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1388 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49300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test 55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1791 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0280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test 56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681 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698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test 57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837 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6475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927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1 – test 4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(47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3970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0.01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4834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41315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test 58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684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00999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test 59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751 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61236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400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test 60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784 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604" y="236240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41486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test 61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1399 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31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67312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test 62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1717 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0852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test 63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1204 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21112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test 64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1148 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5683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test 65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1459 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419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3 – Sensors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604520" y="1102724"/>
            <a:ext cx="685853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Sensors:</a:t>
            </a:r>
          </a:p>
          <a:p>
            <a:endParaRPr lang="en-US" sz="1400" b="1" cap="smal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2x Accelerometer (PCB 353B17) </a:t>
            </a: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+mj-lt"/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SN 127691 – 300 mm</a:t>
            </a: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+mj-lt"/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SN 139351 – 400 mm</a:t>
            </a: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+mj-lt"/>
              <a:buAutoNum type="arabicPeriod"/>
            </a:pPr>
            <a:endParaRPr 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+mj-lt"/>
              <a:buAutoNum type="arabicPeriod"/>
            </a:pPr>
            <a:endParaRPr 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Sampling frequency: 25,600 samples/s</a:t>
            </a:r>
          </a:p>
          <a:p>
            <a:pPr lvl="1">
              <a:spcAft>
                <a:spcPts val="600"/>
              </a:spcAft>
              <a:buClr>
                <a:srgbClr val="C00000"/>
              </a:buClr>
            </a:pPr>
            <a:endParaRPr 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40027" y="1524000"/>
            <a:ext cx="3374078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Excitation notes</a:t>
            </a:r>
          </a:p>
          <a:p>
            <a:pPr marL="285750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 to begin test 500 mm from clamp</a:t>
            </a:r>
          </a:p>
          <a:p>
            <a:pPr marL="285750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Mass remains for whole test duration</a:t>
            </a:r>
          </a:p>
          <a:p>
            <a:pPr marL="285750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50 mm from clamp</a:t>
            </a:r>
          </a:p>
        </p:txBody>
      </p:sp>
    </p:spTree>
    <p:extLst>
      <p:ext uri="{BB962C8B-B14F-4D97-AF65-F5344CB8AC3E}">
        <p14:creationId xmlns:p14="http://schemas.microsoft.com/office/powerpoint/2010/main" val="391228286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3 – test 1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25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19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1 – test 5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(47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3970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20506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4319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3 – test 2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51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2341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3 – test 3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24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6240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6459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3 – test 4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47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5536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3 – test 5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37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970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3 – test 6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83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20348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3 – test 7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9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46896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3 – test 8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9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2860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87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3 – test 9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8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0 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4482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2994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3 – test 10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9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8 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6599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3 – test 11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7 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68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1 – test 6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(47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2020 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0.01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7456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3 – test 12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0 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8612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3 – test 13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5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3.28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6189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3 – test 14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5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02412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43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3 – test 15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7512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3 – test 16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6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8 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2.92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601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32186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3 – test 17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06 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43613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3 – test 18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7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3 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33043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3 – test 19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8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5 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4951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8916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3 – test 20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05 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27687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3 – test 21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6 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051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1 – test 7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(47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2020 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5185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3 – test 22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3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2.89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192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63167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3 – test 23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3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3.03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2958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4128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3 – test 24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9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29889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1057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3 – test 25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10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7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3 – test 26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9 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1368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3 – test 27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19 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6006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8608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3 – test 28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18 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427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0299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3 – test 29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11 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13880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3 – test 30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16 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45339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3 – test 31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8 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3.19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6240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86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1 – test 8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(47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3840 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0.01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56275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3 – test 32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15 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56363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3 – test 33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2 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2860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9915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3 – test 34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9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48499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3 – test 35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9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646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3 – test 36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7 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46274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3 – test 37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5 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8962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0936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3 – test 38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3 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2901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3 – test 39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7 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782" y="22860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6626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3 – test 40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17 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8962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01255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4 – Sensors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604520" y="1102724"/>
            <a:ext cx="6858536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Sensors:</a:t>
            </a:r>
          </a:p>
          <a:p>
            <a:endParaRPr lang="en-US" sz="1400" b="1" cap="smal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2x Accelerometer (PCB 353B17) </a:t>
            </a: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+mj-lt"/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SN 127691 – 300 mm</a:t>
            </a: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+mj-lt"/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SN 139351 – 400 mm</a:t>
            </a:r>
          </a:p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9x Strain gauge </a:t>
            </a: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+mj-lt"/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25 mm</a:t>
            </a: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+mj-lt"/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75 mm</a:t>
            </a: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+mj-lt"/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125 mm</a:t>
            </a: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+mj-lt"/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175 mm</a:t>
            </a: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+mj-lt"/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225 mm</a:t>
            </a: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+mj-lt"/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275 mm</a:t>
            </a: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+mj-lt"/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325 mm</a:t>
            </a: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+mj-lt"/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375 mm</a:t>
            </a: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+mj-lt"/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425 mm</a:t>
            </a: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+mj-lt"/>
              <a:buAutoNum type="arabicPeriod"/>
            </a:pPr>
            <a:endParaRPr 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Sampling frequency: 25,600 samples/s</a:t>
            </a: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+mj-lt"/>
              <a:buAutoNum type="arabicPeriod"/>
            </a:pPr>
            <a:endParaRPr 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40027" y="1524000"/>
            <a:ext cx="33740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Excitation notes</a:t>
            </a:r>
          </a:p>
          <a:p>
            <a:pPr marL="285750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 to begin test 500 mm from clamp</a:t>
            </a:r>
          </a:p>
          <a:p>
            <a:pPr marL="285750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Mass remains for whole test duration</a:t>
            </a:r>
          </a:p>
        </p:txBody>
      </p:sp>
    </p:spTree>
    <p:extLst>
      <p:ext uri="{BB962C8B-B14F-4D97-AF65-F5344CB8AC3E}">
        <p14:creationId xmlns:p14="http://schemas.microsoft.com/office/powerpoint/2010/main" val="2779035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1 – test 9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(47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3470 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5346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4 – test 1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1153 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time:0.1s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01424E21-726B-4F4F-A60D-89D6B62DF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6595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4 – test 2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763 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time:0.1s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DE5CED3-54B4-4FD3-9BDE-F43824ECB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2860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2838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4 – test 3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1108 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time:0.1s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52E0322-3C9B-4A20-9567-E0FE5BF89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13700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4 – test 4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334 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time:0.1s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949DDDF-EE77-4312-8AC5-4272B4B14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2860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8191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4 – test 5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462 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time:0.1s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5F5A6BE-15E7-4CA3-8A00-CDE7CA5A4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2860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75754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4 – test 6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1165 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time:0.1s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2958E2C-0526-464C-BB99-C09468697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263346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2598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4 – test 7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926 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time:0.1s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9A6402F-67A3-4215-8812-6038CB824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0428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4 – test 8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761 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time:0.1s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876B2D8-DE10-437E-B5EE-7EB59FA00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08782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4 – test 9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547 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time:0.1s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C7CE290-BA5B-4B13-A632-2CB3E7A7C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67974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60775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4 – test 10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925 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time:0.1s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E0E8430-8513-4C6E-8529-AF4741391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94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1 – test 10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(47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3950 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0.01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779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4443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4 – test 11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882 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time:0.1s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6104D95-594C-4D3D-B6A0-DB9986F96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2860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0139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4 – test 12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355 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time:0.1s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AC2D575-65D1-45D2-96FF-CAF6E6A9A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2085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4 – test 13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745 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time:0.1s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0140AEF-DD05-4D54-9155-B2E9F48F0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9230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4 – test 14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594 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time:0.1s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49DF7FF-C025-46E9-B24A-C585F6345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8564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4 – test 15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346 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time:0.1s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7E01234-3488-4255-A23C-2B7F0B6A5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4384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55049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4 – test 16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524 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time:0.1s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13F5E7A-FB60-40AD-B0B5-9E86C8FBC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7147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4 – test 17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594 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time:0.1s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31E7DD7-77C9-48B0-A181-3D41214F0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2840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4 – test 18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434 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time:0.1s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C4C2396-2389-4099-A070-CC1D61371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336047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47657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4 – test 19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747 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time:0.1s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BA70F55-BA58-4D4E-B0E3-976246857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6134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4 – test 20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461 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time:0.1s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94D1B92-2D20-4C6B-A4EB-53C01EFE9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36631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916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4520" y="1054721"/>
            <a:ext cx="50342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Large uncertainties in the external loads.</a:t>
            </a:r>
          </a:p>
          <a:p>
            <a:pPr marL="285750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High levels of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nonstationarity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and heavy disturbance.</a:t>
            </a:r>
          </a:p>
          <a:p>
            <a:pPr marL="285750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Generations of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unmodeled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dynamics from changes in mechanical configuration.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ea typeface="Univers 75 Black" charset="0"/>
                <a:cs typeface="Times" panose="02020603050405020304" pitchFamily="18" charset="0"/>
              </a:rPr>
              <a:t>High-Rate Overview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C840EC-6959-4350-9696-7D1EDA3EF2A8}"/>
              </a:ext>
            </a:extLst>
          </p:cNvPr>
          <p:cNvSpPr/>
          <p:nvPr/>
        </p:nvSpPr>
        <p:spPr>
          <a:xfrm>
            <a:off x="636401" y="4473669"/>
            <a:ext cx="73914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b="1" cap="small" dirty="0">
                <a:latin typeface="Times New Roman"/>
                <a:cs typeface="Times New Roman"/>
              </a:rPr>
              <a:t>Objective</a:t>
            </a:r>
            <a:endParaRPr lang="en-US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FD7A24-5381-482C-B0B5-A62782B15738}"/>
              </a:ext>
            </a:extLst>
          </p:cNvPr>
          <p:cNvSpPr txBox="1"/>
          <p:nvPr/>
        </p:nvSpPr>
        <p:spPr>
          <a:xfrm>
            <a:off x="604520" y="4848752"/>
            <a:ext cx="556260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Create benchmark to evaluate algorithms capable of performing structural health monitoring for high-rate systems</a:t>
            </a:r>
          </a:p>
        </p:txBody>
      </p:sp>
      <p:pic>
        <p:nvPicPr>
          <p:cNvPr id="12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D1DC3FEE-BA51-4CBD-9AA9-980D9F410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584" y="2348045"/>
            <a:ext cx="2948473" cy="2201980"/>
          </a:xfrm>
          <a:prstGeom prst="rect">
            <a:avLst/>
          </a:prstGeom>
        </p:spPr>
      </p:pic>
      <p:pic>
        <p:nvPicPr>
          <p:cNvPr id="13" name="MTS drop tower video - Copy">
            <a:hlinkClick r:id="" action="ppaction://media"/>
            <a:extLst>
              <a:ext uri="{FF2B5EF4-FFF2-40B4-BE49-F238E27FC236}">
                <a16:creationId xmlns:a16="http://schemas.microsoft.com/office/drawing/2014/main" id="{56F6A309-05DB-46D4-91F3-840A6F9E1E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85792" y="1034079"/>
            <a:ext cx="2483346" cy="4414837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1" name="Rectangle 20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22" name="Freeform 21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24" name="Freeform 23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821034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1 – test 11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51028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Dynamic cart action (47-147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 drop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4570 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0.01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4.38 s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8779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Sensors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604520" y="1102724"/>
            <a:ext cx="6858536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Sensors:</a:t>
            </a:r>
          </a:p>
          <a:p>
            <a:endParaRPr lang="en-US" sz="1400" b="1" cap="smal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1x Accelerometer (PCB 353B17) </a:t>
            </a: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+mj-lt"/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306 mm</a:t>
            </a:r>
          </a:p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1x Laser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vibrometer</a:t>
            </a:r>
            <a:endParaRPr 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+mj-lt"/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306 mm</a:t>
            </a:r>
          </a:p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2x Strain gauge </a:t>
            </a: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+mj-lt"/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306 mm</a:t>
            </a: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+mj-lt"/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306 mm</a:t>
            </a: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+mj-lt"/>
              <a:buAutoNum type="arabicPeriod"/>
            </a:pPr>
            <a:endParaRPr 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Sampling frequency: 1000 samples/s</a:t>
            </a: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+mj-lt"/>
              <a:buAutoNum type="arabicPeriod"/>
            </a:pPr>
            <a:endParaRPr 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40027" y="1524000"/>
            <a:ext cx="33740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Excitation notes</a:t>
            </a:r>
          </a:p>
          <a:p>
            <a:pPr marL="285750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 0.5 seconds into test at 500 mm from clamp</a:t>
            </a:r>
          </a:p>
          <a:p>
            <a:pPr marL="285750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Electromagnetic mass remains on beam during testing</a:t>
            </a:r>
          </a:p>
        </p:txBody>
      </p:sp>
    </p:spTree>
    <p:extLst>
      <p:ext uri="{BB962C8B-B14F-4D97-AF65-F5344CB8AC3E}">
        <p14:creationId xmlns:p14="http://schemas.microsoft.com/office/powerpoint/2010/main" val="2876694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1 – test 12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51028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Dynamic cart action (47-147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 drop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4890 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0.01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4.00 s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867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1 – test 13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51028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Dynamic cart action (47-147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 drop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4470 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0.01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4.60 s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30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1 – test 14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(47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4440 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0.01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6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1 – test 15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(47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4550 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0.01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6240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5366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1 – test 16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(47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4070 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2.54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6358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787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1 – test 17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(47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 drop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4700 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0.01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3.89 s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63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1 – test 18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(47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 drop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4700 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0.01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3.89 s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39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1 – test 19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(47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 drop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4570 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0.01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3.42 s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320" y="23659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23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1 – test 20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51028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Dynamic cart action (47-147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 drop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3130 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0.01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3.48 s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40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ea typeface="Univers 75 Black" charset="0"/>
                <a:cs typeface="Times" panose="02020603050405020304" pitchFamily="18" charset="0"/>
              </a:rPr>
              <a:t>High-Rate Overview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1" name="Rectangle 20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22" name="Freeform 21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24" name="Freeform 23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pic>
        <p:nvPicPr>
          <p:cNvPr id="16" name="Picture 1" descr="C:\Users\Master\Desktop\Ph.D\Spring 2016\CE 549\Midterm\hypersonicplan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0" y="4370200"/>
            <a:ext cx="3521258" cy="1827700"/>
          </a:xfrm>
          <a:prstGeom prst="rect">
            <a:avLst/>
          </a:prstGeom>
          <a:noFill/>
        </p:spPr>
      </p:pic>
      <p:pic>
        <p:nvPicPr>
          <p:cNvPr id="17" name="Picture 2" descr="http://cdn.thedailybeast.com/content/dailybeast/articles/2012/04/18/oklahoma-city-bombing-s-unanswered-questions-in-new-book/jcr:content/image.crop.800.500.jpg/44494648.cached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2000" y="1839738"/>
            <a:ext cx="3505200" cy="238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 result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52415" y="1839526"/>
            <a:ext cx="3214686" cy="238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aircraft struck by lightning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52414" y="4369988"/>
            <a:ext cx="3214687" cy="182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ontent Placeholder 2"/>
          <p:cNvSpPr txBox="1">
            <a:spLocks/>
          </p:cNvSpPr>
          <p:nvPr/>
        </p:nvSpPr>
        <p:spPr bwMode="auto">
          <a:xfrm>
            <a:off x="1828800" y="777483"/>
            <a:ext cx="7010400" cy="1339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1" hangingPunct="1">
              <a:spcBef>
                <a:spcPts val="600"/>
              </a:spcBef>
              <a:buClr>
                <a:srgbClr val="C8102E"/>
              </a:buClr>
              <a:buSzPct val="80000"/>
              <a:buFont typeface="Times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10 kg TNT takes 0.3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ms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to 100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ms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to travel over 1 to 40 m distance</a:t>
            </a:r>
          </a:p>
          <a:p>
            <a:pPr marL="342900" indent="-342900">
              <a:spcBef>
                <a:spcPts val="600"/>
              </a:spcBef>
              <a:buClr>
                <a:srgbClr val="C8102E"/>
              </a:buClr>
              <a:buSzPct val="80000"/>
              <a:buFont typeface="Times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Mach 5 corresponds to 1.5 km/s (0.93 mi/s) – passenger aircrafts at Mach 0.8</a:t>
            </a:r>
          </a:p>
          <a:p>
            <a:pPr marL="342900" indent="-342900">
              <a:spcBef>
                <a:spcPts val="600"/>
              </a:spcBef>
              <a:buClr>
                <a:srgbClr val="C8102E"/>
              </a:buClr>
              <a:buSzPct val="80000"/>
              <a:buFont typeface="Times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1 </a:t>
            </a:r>
            <a:r>
              <a:rPr lang="en-US" sz="1400" dirty="0" err="1">
                <a:latin typeface="Times" panose="02020603050405020304" pitchFamily="18" charset="0"/>
                <a:cs typeface="Times" panose="02020603050405020304" pitchFamily="18" charset="0"/>
              </a:rPr>
              <a:t>ms</a:t>
            </a: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at Mach 5 is 1.5 m. 1.5 MHz sampling gives a 1 mm resolution.</a:t>
            </a:r>
            <a:b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</a:br>
            <a:endParaRPr 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917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1 – test 21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51028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Dynamic cart action (47-147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 drop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4730 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0.01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3.39 s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659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96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1 – test 21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51028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Dynamic cart action (47-147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 drop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4700 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0.01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4.22 s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160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1 – test 23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(47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4310 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0.01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889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1 – test 24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(47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4380 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0.01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2723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447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1 – test 25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(47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4830 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0.01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427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7797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1 – test 26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(47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 drop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4600 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0.01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4.05 s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823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1 – test 27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(47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 drop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4890 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0.01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3.91 s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2860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885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1 – test 28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(47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 drop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4890 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0.01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3.51 s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7894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1 – test 29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51028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Dynamic cart action (47-147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 drop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4890 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0.01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3.55 s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5575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1 – test 30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51028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Dynamic cart action (47-147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 drop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4620 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0.01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4.10 s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83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Benchmark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DROPBEAR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4520" y="1011442"/>
            <a:ext cx="6858536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DROPBEAR (Dynamic Reproduction of Projectiles in Ballistic Environments for Advanced Research)</a:t>
            </a:r>
          </a:p>
          <a:p>
            <a:pPr marL="285750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Dimensions - L: 500 mm (19.82 in), W: 50 mm (2 in), T: 6.4 mm (0.25 in)</a:t>
            </a:r>
          </a:p>
          <a:p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Available sensors:</a:t>
            </a:r>
          </a:p>
          <a:p>
            <a:pPr marL="285750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Accelerometer (PCB 353B17) </a:t>
            </a:r>
          </a:p>
          <a:p>
            <a:pPr marL="285750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Strain Gauge (</a:t>
            </a:r>
            <a:r>
              <a:rPr lang="it-IT" sz="1400" dirty="0">
                <a:latin typeface="Times" panose="02020603050405020304" pitchFamily="18" charset="0"/>
                <a:cs typeface="Times" panose="02020603050405020304" pitchFamily="18" charset="0"/>
              </a:rPr>
              <a:t>GF 164, 10 mA, 350 Ohm)</a:t>
            </a:r>
          </a:p>
          <a:p>
            <a:pPr marL="285750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400" dirty="0">
                <a:latin typeface="Times" panose="02020603050405020304" pitchFamily="18" charset="0"/>
                <a:cs typeface="Times" panose="02020603050405020304" pitchFamily="18" charset="0"/>
              </a:rPr>
              <a:t>Laser Vibrometer</a:t>
            </a:r>
          </a:p>
          <a:p>
            <a:pPr marL="285750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400" dirty="0">
                <a:latin typeface="Times" panose="02020603050405020304" pitchFamily="18" charset="0"/>
                <a:cs typeface="Times" panose="02020603050405020304" pitchFamily="18" charset="0"/>
              </a:rPr>
              <a:t>Extensometer</a:t>
            </a:r>
          </a:p>
          <a:p>
            <a:pPr marL="285750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400" dirty="0">
                <a:latin typeface="Times" panose="02020603050405020304" pitchFamily="18" charset="0"/>
                <a:cs typeface="Times" panose="02020603050405020304" pitchFamily="18" charset="0"/>
              </a:rPr>
              <a:t>Linear Transducer (SPS-L225-HALS)</a:t>
            </a:r>
            <a:endParaRPr 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4"/>
          <a:stretch/>
        </p:blipFill>
        <p:spPr>
          <a:xfrm>
            <a:off x="604520" y="4114734"/>
            <a:ext cx="7391400" cy="189127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648200" y="1828800"/>
            <a:ext cx="281485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Available 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or dynamic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or multiple modal hammer impacts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</a:p>
          <a:p>
            <a:pPr marL="285750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15010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1 – test 31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51028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Dynamic cart action (47-147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 drop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4200 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0.01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3.63 s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017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1 – test 32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(47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4730 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0.01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8199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1 – test 33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(47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4730 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0.01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6475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287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1 – test 34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(47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4830 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0.01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751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1 – test 35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(47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 drop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4730 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0.01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4.19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5041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1 – test 36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(47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 drop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4150 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0.01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3.84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2860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946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1 – test 37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(47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 drop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3750 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0.01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3.84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7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1 – test 38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51028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Dynamic cart action (47-147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 drop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4890 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0.01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3.24 s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6827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318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1 – test 39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51028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Dynamic cart action (47-147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 drop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4890 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0.01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3.20 s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41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1 – test 40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51028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Dynamic cart action (47-147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 drop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4570 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0.01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3.22 s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04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Benchmark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4520" y="1011442"/>
            <a:ext cx="685853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Modal Hammer: PCB 086C01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Cart: servo-controlled rolling cart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Data collection: Precision Filters 28000 signal conditioner and was recorded</a:t>
            </a:r>
          </a:p>
          <a:p>
            <a:pPr lvl="1">
              <a:spcAft>
                <a:spcPts val="600"/>
              </a:spcAft>
              <a:buClr>
                <a:srgbClr val="C00000"/>
              </a:buClr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	using National Instruments PXI NI 6133 card combination. </a:t>
            </a:r>
          </a:p>
          <a:p>
            <a:pPr marL="1200150" lvl="2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The strain gauges used a Precision Filters 28144 card with 2 wire constant current excitation</a:t>
            </a:r>
          </a:p>
          <a:p>
            <a:pPr marL="1200150" lvl="2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Accelerometers and modal hammer used a Precision Filters 28304 IEPE card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FF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8B9F52EE-4757-4A10-A45C-BEB0214627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325" y="3144968"/>
            <a:ext cx="6327885" cy="317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319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1 – test 41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(47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4670 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0.01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12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1 – test 42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(47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918 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0.01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208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1 – test 43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(47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775 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0.01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8962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427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1 – test 44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(47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1820 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0.01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659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9941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1 – test 45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(47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1700 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0.01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406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1 – test 46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(47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2450 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0.01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67097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6040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1 – test 47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(47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 drop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1110 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4.07 s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5387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1 – test 48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(47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920 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659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753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1 – test 49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(47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1310 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118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1 – test 50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(47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1260 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2860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80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Applications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Series Modeling – ensemble of recurrent neural networks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pic>
        <p:nvPicPr>
          <p:cNvPr id="14" name="ezgif.com-gif-maker (4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9622"/>
          <a:stretch/>
        </p:blipFill>
        <p:spPr>
          <a:xfrm>
            <a:off x="168991" y="1611894"/>
            <a:ext cx="4650567" cy="4728476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4876800" y="1752600"/>
            <a:ext cx="3791648" cy="3908958"/>
            <a:chOff x="5016866" y="1685406"/>
            <a:chExt cx="3791648" cy="3908958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16866" y="1685406"/>
              <a:ext cx="3791648" cy="179199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62227" y="3741850"/>
              <a:ext cx="3746287" cy="1852514"/>
            </a:xfrm>
            <a:prstGeom prst="rect">
              <a:avLst/>
            </a:prstGeom>
          </p:spPr>
        </p:pic>
        <p:cxnSp>
          <p:nvCxnSpPr>
            <p:cNvPr id="19" name="Straight Arrow Connector 18"/>
            <p:cNvCxnSpPr/>
            <p:nvPr/>
          </p:nvCxnSpPr>
          <p:spPr>
            <a:xfrm flipH="1">
              <a:off x="6911520" y="3435244"/>
              <a:ext cx="1170" cy="348765"/>
            </a:xfrm>
            <a:prstGeom prst="straightConnector1">
              <a:avLst/>
            </a:prstGeom>
            <a:ln w="34925" cmpd="dbl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604520" y="1011442"/>
            <a:ext cx="6858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</a:t>
            </a:r>
          </a:p>
          <a:p>
            <a:pPr marL="285750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Predict acceleration using data-driven methods</a:t>
            </a:r>
          </a:p>
          <a:p>
            <a:pPr marL="285750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5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1 – test 51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(47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 drop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4570 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4.08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9691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1 – test 52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(47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1780 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641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1 – test 53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(47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1360 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5303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7257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1 – test 54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(47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 drop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4510 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4.51 s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945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3537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1 – test 55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(47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4230 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915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722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1 – test 56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(47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 drop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4570 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4.06 s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61236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9285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1 – test 57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(47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4220 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4558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1 – test 58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(47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2960 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6384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1 – test 59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(47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4570 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4482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2466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1 – test 60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(47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4310 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897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Applications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estimation – model reference adaptive system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pic>
        <p:nvPicPr>
          <p:cNvPr id="17" name="ezgif.com-gif-mak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8313" y="1981200"/>
            <a:ext cx="7881866" cy="406819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04520" y="1011442"/>
            <a:ext cx="68585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</a:t>
            </a:r>
          </a:p>
          <a:p>
            <a:pPr marL="285750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From acceleration input estimate the system’s velocity, position, damping, and stiffness using physics-based methods</a:t>
            </a:r>
          </a:p>
          <a:p>
            <a:pPr marL="285750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06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1 – test 61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(47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4650 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7501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1 – test 62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(47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4420 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544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96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Sensors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604520" y="1102724"/>
            <a:ext cx="6858536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Sensors:</a:t>
            </a:r>
          </a:p>
          <a:p>
            <a:endParaRPr lang="en-US" sz="1400" b="1" cap="smal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4x Accelerometer (PCB 353B17) </a:t>
            </a: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+mj-lt"/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SN 127691 – 300 mm</a:t>
            </a: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+mj-lt"/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SN 139351 – 400 mm</a:t>
            </a: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+mj-lt"/>
              <a:buAutoNum type="arabicPeriod"/>
            </a:pPr>
            <a:endParaRPr 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Sampling frequency: 25,600 samples/s</a:t>
            </a: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+mj-lt"/>
              <a:buAutoNum type="arabicPeriod"/>
            </a:pPr>
            <a:endParaRPr 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40027" y="1524000"/>
            <a:ext cx="33740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Excitation notes</a:t>
            </a:r>
          </a:p>
          <a:p>
            <a:pPr marL="285750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 to begin test 500 mm from clamp</a:t>
            </a:r>
          </a:p>
          <a:p>
            <a:pPr marL="285750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Mass remains for whole test duration</a:t>
            </a:r>
          </a:p>
        </p:txBody>
      </p:sp>
    </p:spTree>
    <p:extLst>
      <p:ext uri="{BB962C8B-B14F-4D97-AF65-F5344CB8AC3E}">
        <p14:creationId xmlns:p14="http://schemas.microsoft.com/office/powerpoint/2010/main" val="1633147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test 1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087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3" name="Picture 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55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test 2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44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8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2" name="Picture 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407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test 3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547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" name="Picture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113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test 4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869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9" name="Picture 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8962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705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test 5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107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8" name="Picture 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659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624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test 6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(100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139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7" name="Picture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273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test 7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(100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7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18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6" name="Picture 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2860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89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378E0BA-29E5-484C-9003-38E637A18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62" y="1531144"/>
            <a:ext cx="7434276" cy="379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39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test 8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(100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28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8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Picture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2723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8212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test 9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(100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291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6358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419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test 10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(100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036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3" name="Pictur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9151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test 11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(150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359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" name="Picture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050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test 12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(150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359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0" name="Picture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659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753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test 13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(150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57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9" name="Picture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842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test 14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(150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7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65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8" name="Picture 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6475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test 15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(150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12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2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7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943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test 16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(200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238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0111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test 17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(200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657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4" name="Picture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28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1 – Sensors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604520" y="1102724"/>
            <a:ext cx="685853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Sensors:</a:t>
            </a:r>
          </a:p>
          <a:p>
            <a:endParaRPr lang="en-US" sz="1400" b="1" cap="smal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4x Accelerometer (PCB 353B17) </a:t>
            </a: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+mj-lt"/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SN 139378 – 200 mm</a:t>
            </a: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+mj-lt"/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SN 127691 – 300 mm</a:t>
            </a: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+mj-lt"/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SN 139351 – 400 mm</a:t>
            </a: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+mj-lt"/>
              <a:buAutoNum type="arabicPeriod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SN 127687 – 500 mm</a:t>
            </a: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+mj-lt"/>
              <a:buAutoNum type="arabicPeriod"/>
            </a:pPr>
            <a:endParaRPr 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Sampling frequency: 25,600 samples/s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40027" y="1524000"/>
            <a:ext cx="337407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Excitation notes</a:t>
            </a:r>
          </a:p>
          <a:p>
            <a:pPr marL="285750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 to begin test 500 mm from clamp</a:t>
            </a:r>
          </a:p>
        </p:txBody>
      </p:sp>
    </p:spTree>
    <p:extLst>
      <p:ext uri="{BB962C8B-B14F-4D97-AF65-F5344CB8AC3E}">
        <p14:creationId xmlns:p14="http://schemas.microsoft.com/office/powerpoint/2010/main" val="251939371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test 18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(200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495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Picture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2860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077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test 19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(200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598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Picture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8882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test 20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(200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597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61236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0478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test 21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(200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783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Pictur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2860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4941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test 22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(200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834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642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22010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test 23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(200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431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2826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test 24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(200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431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" name="Pictur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958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test 25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(200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3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069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40134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89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test 26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413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2860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3510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2 – test 27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37338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 (50 mm)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3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67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Hammer impact time: 1.00 s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 time: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6827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09517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-WithoutNumbers_2A" id="{DAA3A06B-2874-4C40-887F-CC7B1BF1C35D}" vid="{E9E9EAC2-7F89-5746-8376-BA09D22282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4471</TotalTime>
  <Words>9078</Words>
  <Application>Microsoft Office PowerPoint</Application>
  <PresentationFormat>On-screen Show (4:3)</PresentationFormat>
  <Paragraphs>2606</Paragraphs>
  <Slides>200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200</vt:i4>
      </vt:variant>
    </vt:vector>
  </HeadingPairs>
  <TitlesOfParts>
    <vt:vector size="209" baseType="lpstr">
      <vt:lpstr>Arial</vt:lpstr>
      <vt:lpstr>Calibri</vt:lpstr>
      <vt:lpstr>Calibri Light</vt:lpstr>
      <vt:lpstr>Cambria Math</vt:lpstr>
      <vt:lpstr>Garamond</vt:lpstr>
      <vt:lpstr>Times</vt:lpstr>
      <vt:lpstr>Times New Roman</vt:lpstr>
      <vt:lpstr>Univers 75 Black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Nelson, Matthew J [CCE E]</dc:creator>
  <cp:lastModifiedBy>Downey, Austin</cp:lastModifiedBy>
  <cp:revision>174</cp:revision>
  <dcterms:created xsi:type="dcterms:W3CDTF">2021-09-29T19:33:20Z</dcterms:created>
  <dcterms:modified xsi:type="dcterms:W3CDTF">2022-07-20T21:45:18Z</dcterms:modified>
</cp:coreProperties>
</file>